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69" r:id="rId4"/>
    <p:sldId id="264" r:id="rId5"/>
    <p:sldId id="265" r:id="rId6"/>
    <p:sldId id="257" r:id="rId7"/>
    <p:sldId id="266" r:id="rId8"/>
    <p:sldId id="258" r:id="rId9"/>
    <p:sldId id="262" r:id="rId10"/>
    <p:sldId id="267" r:id="rId11"/>
    <p:sldId id="261" r:id="rId12"/>
    <p:sldId id="268" r:id="rId1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4" d="100"/>
          <a:sy n="94" d="100"/>
        </p:scale>
        <p:origin x="-125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ый треугольник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Заголовок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grpSp>
        <p:nvGrpSpPr>
          <p:cNvPr id="2" name="Группа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Полилиния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Полилиния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Полилиния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Прямая соединительная линия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Дата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19" name="Нижний колонтитул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27" name="Номер слайда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Заголовок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Нашивка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Нашивка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Заголовок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Полилиния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Полилиния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Прямоугольный треугольник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Нашивка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Нашивка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олилиния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Полилиния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Прямоугольный треугольник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0" name="Текст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0" name="Дата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2D45757-8543-4192-9449-6828B26AD678}" type="datetimeFigureOut">
              <a:rPr lang="ru-RU" smtClean="0"/>
              <a:pPr/>
              <a:t>11.10.2017</a:t>
            </a:fld>
            <a:endParaRPr lang="ru-RU"/>
          </a:p>
        </p:txBody>
      </p:sp>
      <p:sp>
        <p:nvSpPr>
          <p:cNvPr id="22" name="Нижний колонтитул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A5EC66FE-30BD-439D-B1F4-5CD65A13F92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12" Type="http://schemas.openxmlformats.org/officeDocument/2006/relationships/image" Target="../media/image55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0" Type="http://schemas.openxmlformats.org/officeDocument/2006/relationships/image" Target="../media/image53.jpe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image" Target="../media/image2.jpeg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Прямоугольник 5"/>
          <p:cNvSpPr/>
          <p:nvPr/>
        </p:nvSpPr>
        <p:spPr>
          <a:xfrm>
            <a:off x="214282" y="500042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400" b="1" dirty="0" smtClean="0">
                <a:solidFill>
                  <a:srgbClr val="C0000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/>
            </a:r>
            <a:br>
              <a:rPr lang="ru-RU" sz="2400" b="1" dirty="0" smtClean="0">
                <a:solidFill>
                  <a:srgbClr val="C0000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</a:br>
            <a:endParaRPr lang="ru-RU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357158" y="1428736"/>
            <a:ext cx="8572560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Социально-просветительский проект</a:t>
            </a:r>
          </a:p>
          <a:p>
            <a:r>
              <a:rPr lang="ru-RU" sz="20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ru-RU" sz="3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3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</a:t>
            </a:r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Мой город – </a:t>
            </a:r>
            <a:b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ru-RU" sz="5400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        моя судьба!</a:t>
            </a:r>
            <a:endParaRPr lang="ru-RU" sz="5400" b="1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45" name="Rectangle 1"/>
          <p:cNvSpPr>
            <a:spLocks noChangeArrowheads="1"/>
          </p:cNvSpPr>
          <p:nvPr/>
        </p:nvSpPr>
        <p:spPr bwMode="auto">
          <a:xfrm>
            <a:off x="142844" y="142852"/>
            <a:ext cx="871543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Государственное бюджетное общеобразовательное учреждение </a:t>
            </a:r>
            <a:b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средняя общеобразовательная школа № 655 </a:t>
            </a:r>
            <a:b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Приморского района Санкт-Петербурга</a:t>
            </a:r>
            <a:endParaRPr kumimoji="0" lang="ru-RU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ages.myshared.ru/5/416491/slide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19457" name="Rectangle 1"/>
          <p:cNvSpPr>
            <a:spLocks noChangeArrowheads="1"/>
          </p:cNvSpPr>
          <p:nvPr/>
        </p:nvSpPr>
        <p:spPr bwMode="auto">
          <a:xfrm>
            <a:off x="500034" y="1357298"/>
            <a:ext cx="3857620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2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Печатные работы руководителя в ходе реализации проекта:</a:t>
            </a:r>
            <a:br>
              <a:rPr kumimoji="0" lang="ru-RU" sz="14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1.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Arial" pitchFamily="34" charset="0"/>
                <a:cs typeface="Arial" pitchFamily="34" charset="0"/>
              </a:rPr>
              <a:t> Рабочая программа  по внеурочной деятельности «Кладоискатели»</a:t>
            </a: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в 5-х классах. (Срок реализации программы 2015-2016 учебный год).  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2.  Рабочая программа  по внеурочной деятельности«Экологический портрет Санкт-Петербурга» для учащихся 5-7 классов. 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3. Рабочая программа по внеурочной деятельности в 1-4 классах«Планета Земля»(Срок реализации программы: 2014 – 2015 учебный год.  </a:t>
            </a:r>
            <a:b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400" b="0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4. Программа кружка «Юный эколог».</a:t>
            </a:r>
            <a:endParaRPr kumimoji="0" lang="ru-RU" sz="1400" b="0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 descr="C:\Users\Home\Desktop\img005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0800000">
            <a:off x="4500562" y="1214422"/>
            <a:ext cx="1285884" cy="1772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Home\Desktop\img00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966049">
            <a:off x="6072197" y="928670"/>
            <a:ext cx="1500198" cy="1755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Home\Desktop\img002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1033085">
            <a:off x="3999681" y="2689681"/>
            <a:ext cx="1445044" cy="2133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C:\Users\Home\Desktop\img003.jpg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 rot="419615">
            <a:off x="5825612" y="2793168"/>
            <a:ext cx="1406504" cy="1902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:\Users\Home\Desktop\img010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0973322">
            <a:off x="5545989" y="4680267"/>
            <a:ext cx="1507567" cy="1835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C:\Users\Home\Desktop\img024.jpg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10963142">
            <a:off x="7265268" y="4391837"/>
            <a:ext cx="1490394" cy="2146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C:\Users\Home\Pictures\img044.jpg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0800000">
            <a:off x="3500430" y="4643446"/>
            <a:ext cx="1714513" cy="2017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C:\Users\Home\Pictures\img043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1172526">
            <a:off x="7391539" y="1857838"/>
            <a:ext cx="1439277" cy="2017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21438709">
            <a:off x="185574" y="4677604"/>
            <a:ext cx="150019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28794" y="4714884"/>
            <a:ext cx="1290981" cy="1871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0" y="485776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b="1" dirty="0" smtClean="0">
                <a:solidFill>
                  <a:schemeClr val="tx2"/>
                </a:solidFill>
              </a:rPr>
              <a:t> 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42844" y="357166"/>
            <a:ext cx="24288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Защищать природу!    Любить природу!    Помочь природе! </a:t>
            </a:r>
            <a:endParaRPr lang="ru-RU" sz="28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4612" y="0"/>
            <a:ext cx="6324596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Прямоугольник 6"/>
          <p:cNvSpPr/>
          <p:nvPr/>
        </p:nvSpPr>
        <p:spPr>
          <a:xfrm>
            <a:off x="285720" y="4500570"/>
            <a:ext cx="85011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b="1" dirty="0" smtClean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Экологически чистый город начинается с  каждого из нас! </a:t>
            </a:r>
            <a:endParaRPr lang="ru-RU" sz="3600" b="1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1142976" y="714356"/>
            <a:ext cx="70723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БЛАГОДАРИМ ЗА ВНИМАНИЕ!</a:t>
            </a:r>
            <a:endParaRPr kumimoji="0" lang="ru-RU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C:\Users\user\Desktop\save 209\фото\SDC17142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66" y="1500174"/>
            <a:ext cx="6552728" cy="3818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Рисунок 2" descr="D:\Тесты\Педдостижения\SDC15317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357166"/>
            <a:ext cx="3786214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Прямоугольник 3"/>
          <p:cNvSpPr/>
          <p:nvPr/>
        </p:nvSpPr>
        <p:spPr>
          <a:xfrm>
            <a:off x="4143372" y="285728"/>
            <a:ext cx="500062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i="1" u="sng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Цели: </a:t>
            </a:r>
            <a:r>
              <a:rPr lang="ru-RU" sz="1600" b="1" i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1600" b="1" i="1" u="sng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-  всестороннее изучение  школьниками- петербуржцами экологической ситуации своего города;</a:t>
            </a:r>
            <a:b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-  формирование системы знаний об экологической ситуации и экологических проблемах в Санкт-Петербурге;</a:t>
            </a:r>
            <a:b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-   создание условий для духовно-ценностной и практической ориентации учащихся в окружающем мире;</a:t>
            </a:r>
            <a:b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sz="1600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-  воспитание гражданского самосознания через ознакомление с историей, природой и культурой родного города. </a:t>
            </a:r>
          </a:p>
          <a:p>
            <a:r>
              <a:rPr lang="ru-RU" sz="16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  .</a:t>
            </a:r>
            <a:br>
              <a:rPr lang="ru-RU" sz="1600" b="1" i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endParaRPr lang="ru-RU" sz="1600" b="1" i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Рисунок 4" descr="D:\Тесты\Педдостижения\P1014566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596" y="3500438"/>
            <a:ext cx="335758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D:\Мой класс\SDC16594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43372" y="3643314"/>
            <a:ext cx="2713911" cy="18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:\Users\user\Desktop\save 209\поход\SDC17553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570" y="4929198"/>
            <a:ext cx="3143272" cy="1804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85720" y="428604"/>
            <a:ext cx="6715172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b="1" i="0" u="sng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Задачи проекта:</a:t>
            </a:r>
            <a:r>
              <a:rPr kumimoji="0" lang="ru-RU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</a:t>
            </a:r>
            <a:endParaRPr kumimoji="0" lang="ru-RU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 оказывать посильную помощь в благоустройстве родного города;</a:t>
            </a:r>
            <a:b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  расширять знания об истории возникновении города, памятных местах и достопримечательностях;</a:t>
            </a:r>
            <a:b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  пробудить гордость за своих соотечественников, создавших и оберегающих культурное и природное наследие Санкт-Петербурга и Ленобласти;</a:t>
            </a:r>
            <a:b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 -  формировать убеждения о необходимости проведения природоохранных мероприятий в целях улучшения экологического состояния городской среды; </a:t>
            </a:r>
            <a:b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r>
              <a:rPr kumimoji="0" lang="ru-RU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-  показать влияние каждого человека на экологическую ситуацию города. </a:t>
            </a:r>
            <a:endParaRPr kumimoji="0" lang="ru-RU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 descr="C:\Users\Home\Desktop\SDC17332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3857628"/>
            <a:ext cx="4071966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SDC1808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3857628"/>
            <a:ext cx="4214842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214282" y="142852"/>
            <a:ext cx="871543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u="sng" dirty="0" smtClean="0">
                <a:solidFill>
                  <a:srgbClr val="FF0000"/>
                </a:solidFill>
              </a:rPr>
              <a:t>Просветительско-образовательная работа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1. Изучение, исследование территории пришкольного участка, анализ экологического состояния школьной территории.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2. Знакомство с материалами СМИ (учебные пособия, справочная и специальная литература, рекламные буклеты, советы знакомых любителей-цветоводов).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3. Написание исследовательских работ по результатам анализа . 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4. Проведение мини-исследований на пришкольном участке и практических работ  с младшими школьниками.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5. Выступление на научно-практических конференциях школьного, районного и городского уровня.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6. Создание рекламных буклетов, плакатов </a:t>
            </a:r>
            <a:r>
              <a:rPr lang="ru-RU" b="1" dirty="0" err="1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эконаправленности</a:t>
            </a: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.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7. Сбор информации о проведенной работе. </a:t>
            </a:r>
            <a:b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8. Размещение информации на школьном сайте, на странице сайта ученического самоуправления, в школьной газете «Перемена». </a:t>
            </a:r>
            <a:endParaRPr lang="ru-RU" b="1" dirty="0">
              <a:solidFill>
                <a:srgbClr val="00206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Рисунок 3" descr="C:\Users\N-edit\Desktop\SDC15209.JPG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572008"/>
            <a:ext cx="2714644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N-edit\Desktop\SDC15526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4" y="4714884"/>
            <a:ext cx="271464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N-edit\Desktop\SDC15470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57884" y="4786322"/>
            <a:ext cx="3071834" cy="185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Рисунок 2" descr="C:\Users\user\Desktop\SDC17147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96" y="214290"/>
            <a:ext cx="3143272" cy="21431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Прямоугольник 3"/>
          <p:cNvSpPr/>
          <p:nvPr/>
        </p:nvSpPr>
        <p:spPr>
          <a:xfrm>
            <a:off x="3500430" y="142852"/>
            <a:ext cx="55007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О, самый призрачный и странный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Из всех российских городов!</a:t>
            </a:r>
            <a:endParaRPr lang="ru-RU" b="1" i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Недаром Пушкин и Растрелли, 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Сверкнувши молнией в веках,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Так титанически воспели, 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Тебя - в граните и в стихах!</a:t>
            </a:r>
            <a:endParaRPr lang="ru-RU" b="1" i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lvl="0" algn="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И майской ночью в белом дыме, 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И в </a:t>
            </a:r>
            <a:r>
              <a:rPr lang="ru-RU" b="1" i="1" dirty="0" err="1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завываньи</a:t>
            </a: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 зимних </a:t>
            </a:r>
            <a:r>
              <a:rPr lang="ru-RU" b="1" i="1" dirty="0" err="1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пург</a:t>
            </a: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/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Ты всех прекрасней - несравнимый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  <a:t>Блистательный Санкт-Петербург!</a:t>
            </a:r>
            <a:br>
              <a:rPr lang="ru-RU" b="1" i="1" dirty="0" smtClean="0">
                <a:solidFill>
                  <a:srgbClr val="C00000"/>
                </a:solidFill>
                <a:latin typeface="Arial" pitchFamily="34" charset="0"/>
                <a:ea typeface="Times New Roman" pitchFamily="18" charset="0"/>
                <a:cs typeface="Arial" pitchFamily="34" charset="0"/>
              </a:rPr>
            </a:br>
            <a:endParaRPr lang="ru-RU" b="1" i="1" dirty="0" smtClean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 descr="C:\Users\user\Desktop\save 209\субботник\SDC17405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321835" y="2964653"/>
            <a:ext cx="2286016" cy="2786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C:\Users\user\Desktop\save 209\фото\SDC17153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22" y="4429132"/>
            <a:ext cx="3012936" cy="21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C:\Users\user\Desktop\save 209\субботник\SDC1739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2500306"/>
            <a:ext cx="2786082" cy="200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http://xn--655-5cd3cgu2f.xn--p1ai/images/img/news/2017/SDC17406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4282" y="4714884"/>
            <a:ext cx="2786082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2" descr="E:\Саблинские пещеры\SDC1599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6380" y="214290"/>
            <a:ext cx="2919402" cy="2189552"/>
          </a:xfrm>
          <a:prstGeom prst="rect">
            <a:avLst/>
          </a:prstGeom>
          <a:noFill/>
        </p:spPr>
      </p:pic>
      <p:pic>
        <p:nvPicPr>
          <p:cNvPr id="8" name="Picture 2" descr="E:\Саблинские пещеры\SDC1597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4" y="5000636"/>
            <a:ext cx="2633650" cy="1689486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214282" y="21429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Изучаем, охраняем, бережем, ценим, любим, сохраним природу родного города для себя и для наших потомков!</a:t>
            </a:r>
            <a:endParaRPr lang="ru-RU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620670" y="5357826"/>
            <a:ext cx="252333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Мы живем в самом красивом городе мира! 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11" name="Рисунок 10" descr="C:\Users\user\Desktop\save 209\волонтеры\SDC17477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72" y="1500174"/>
            <a:ext cx="3527252" cy="180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C:\Users\user\Desktop\save 209\поход\SDC1756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82" y="3786190"/>
            <a:ext cx="3383915" cy="2192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 descr="C:\Users\Home\Desktop\SDC17422 (1)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857752" y="2643182"/>
            <a:ext cx="3662736" cy="2211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img11.nnm.me/7/f/4/7/3/5922b6020e1b00c89ccb26c3c59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3" name="Рисунок 2" descr="C:\Users\Home\Desktop\img032.jpg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 rot="10800000">
            <a:off x="214282" y="785794"/>
            <a:ext cx="1570852" cy="2112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Рисунок 3" descr="C:\Users\Home\Desktop\img014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>
            <a:off x="2285984" y="785794"/>
            <a:ext cx="1406010" cy="2095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C:\Users\Home\Desktop\img028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10800000">
            <a:off x="3929058" y="642918"/>
            <a:ext cx="1843043" cy="2692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 descr="C:\Users\Home\Desktop\img026.jpg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800000">
            <a:off x="6000760" y="357166"/>
            <a:ext cx="1370114" cy="175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C:\Users\Home\Desktop\img025.jpg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10800000">
            <a:off x="7500958" y="785794"/>
            <a:ext cx="142876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C:\Users\Home\Desktop\img006.jpg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 rot="10356150">
            <a:off x="276629" y="2739902"/>
            <a:ext cx="1658695" cy="2416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 descr="C:\Users\Home\Desktop\img018.jpg"/>
          <p:cNvPicPr/>
          <p:nvPr/>
        </p:nvPicPr>
        <p:blipFill>
          <a:blip r:embed="rId9"/>
          <a:srcRect/>
          <a:stretch>
            <a:fillRect/>
          </a:stretch>
        </p:blipFill>
        <p:spPr bwMode="auto">
          <a:xfrm rot="10434214">
            <a:off x="1949127" y="2705663"/>
            <a:ext cx="1272280" cy="1795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 descr="C:\Users\Home\Desktop\img019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11499714">
            <a:off x="7360117" y="2485253"/>
            <a:ext cx="1632322" cy="2134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Рисунок 10" descr="C:\Users\Home\Desktop\img030.jpg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 rot="10576437">
            <a:off x="3280077" y="2538080"/>
            <a:ext cx="1366227" cy="205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Рисунок 11" descr="C:\Users\Home\Desktop\img027.jpg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10800000">
            <a:off x="5929321" y="2214553"/>
            <a:ext cx="1299871" cy="1986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C:\Users\Home\Desktop\img024.jpg"/>
          <p:cNvPicPr/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10800000">
            <a:off x="4643438" y="2500304"/>
            <a:ext cx="1276080" cy="1860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Рисунок 13" descr="C:\Users\Home\Desktop\img034.jpg"/>
          <p:cNvPicPr/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rot="5846248">
            <a:off x="6487867" y="4729765"/>
            <a:ext cx="1839938" cy="173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 descr="C:\Users\Home\Desktop\img017.jpg"/>
          <p:cNvPicPr/>
          <p:nvPr/>
        </p:nvPicPr>
        <p:blipFill>
          <a:blip r:embed="rId15"/>
          <a:srcRect/>
          <a:stretch>
            <a:fillRect/>
          </a:stretch>
        </p:blipFill>
        <p:spPr bwMode="auto">
          <a:xfrm rot="10489818">
            <a:off x="2015388" y="4634384"/>
            <a:ext cx="1474274" cy="1988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Рисунок 15" descr="C:\Users\Home\Desktop\img035.jpg"/>
          <p:cNvPicPr/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rot="11024957">
            <a:off x="4347179" y="4621535"/>
            <a:ext cx="1581094" cy="2024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85720" y="142852"/>
            <a:ext cx="458074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r>
              <a:rPr kumimoji="0" lang="ru-RU" sz="2400" b="1" i="0" u="none" strike="noStrike" cap="none" normalizeH="0" baseline="0" dirty="0" smtClean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  <a:t>Пусть услышит нас каждый!</a:t>
            </a:r>
            <a:endParaRPr kumimoji="0" lang="ru-RU" sz="2400" b="1" i="0" u="none" strike="noStrike" cap="none" normalizeH="0" baseline="0" dirty="0" smtClean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http://www.photo-pano.spb.ru/photo/1/1061.jpg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3857628"/>
            <a:ext cx="5072066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0" y="4429132"/>
            <a:ext cx="4060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Это мой город. Это мой чистый город! 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14876" y="3429000"/>
            <a:ext cx="3596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Сохраним чистоту нашего города!</a:t>
            </a:r>
            <a:endParaRPr lang="ru-RU" b="1" dirty="0">
              <a:solidFill>
                <a:srgbClr val="FF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14414" y="142852"/>
            <a:ext cx="19834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smtClean="0">
                <a:solidFill>
                  <a:srgbClr val="FF0000"/>
                </a:solidFill>
              </a:rPr>
              <a:t>Экология и город</a:t>
            </a:r>
            <a:endParaRPr lang="ru-RU" b="1" dirty="0">
              <a:solidFill>
                <a:srgbClr val="FF0000"/>
              </a:solidFill>
            </a:endParaRPr>
          </a:p>
        </p:txBody>
      </p:sp>
      <p:pic>
        <p:nvPicPr>
          <p:cNvPr id="11" name="Рисунок 10" descr="C:\Users\user\Desktop\SDC1740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43182"/>
            <a:ext cx="4000496" cy="17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 descr="http://xn--655-5cd3cgu2f.xn--p1ai/images/img/news/2016/DSC00148.JPG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4786323"/>
            <a:ext cx="4000496" cy="2071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Рисунок 12" descr="http://xn--655-5cd3cgu2f.xn--p1ai/images/school/D1%20(197).jpg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71480"/>
            <a:ext cx="4000496" cy="2068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 descr="C:\Users\user\Desktop\save 209\фото\SDC17332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4" y="142852"/>
            <a:ext cx="5072066" cy="3286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images.myshared.ru/5/416491/slide_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" name="Рисунок 3" descr="Субботник_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285860"/>
            <a:ext cx="3571900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Рисунок 4" descr="Субботник_1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628" y="1142984"/>
            <a:ext cx="3714776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 descr="Субботник_3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72066" y="4143380"/>
            <a:ext cx="3643338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 descr="Субботник_6"/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1472" y="3786190"/>
            <a:ext cx="3786214" cy="2286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Прямоугольник 8"/>
          <p:cNvSpPr/>
          <p:nvPr/>
        </p:nvSpPr>
        <p:spPr>
          <a:xfrm>
            <a:off x="785786" y="3071810"/>
            <a:ext cx="8215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От чистого школьного двора </a:t>
            </a:r>
            <a:b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                                            к чистому городу,</a:t>
            </a:r>
            <a:b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</a:br>
            <a:r>
              <a:rPr lang="ru-RU" b="1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                                                                     к экологически чистой Земле</a:t>
            </a:r>
            <a:r>
              <a:rPr lang="ru-RU" dirty="0" smtClean="0">
                <a:solidFill>
                  <a:schemeClr val="accent2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!</a:t>
            </a:r>
            <a:endParaRPr lang="ru-RU" dirty="0">
              <a:solidFill>
                <a:schemeClr val="accent2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ткрытая">
  <a:themeElements>
    <a:clrScheme name="Открытая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Открытая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Открытая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341</TotalTime>
  <Words>117</Words>
  <Application>Microsoft Office PowerPoint</Application>
  <PresentationFormat>Экран (4:3)</PresentationFormat>
  <Paragraphs>24</Paragraphs>
  <Slides>12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Открытая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Home</dc:creator>
  <cp:lastModifiedBy>user</cp:lastModifiedBy>
  <cp:revision>40</cp:revision>
  <dcterms:created xsi:type="dcterms:W3CDTF">2015-11-27T16:49:05Z</dcterms:created>
  <dcterms:modified xsi:type="dcterms:W3CDTF">2017-10-11T12:42:48Z</dcterms:modified>
</cp:coreProperties>
</file>